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71" r:id="rId2"/>
    <p:sldId id="264" r:id="rId3"/>
    <p:sldId id="265" r:id="rId4"/>
    <p:sldId id="266" r:id="rId5"/>
    <p:sldId id="268" r:id="rId6"/>
    <p:sldId id="267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9" r:id="rId15"/>
    <p:sldId id="270" r:id="rId16"/>
  </p:sldIdLst>
  <p:sldSz cx="14630400" cy="8229600"/>
  <p:notesSz cx="8229600" cy="14630400"/>
  <p:embeddedFontLst>
    <p:embeddedFont>
      <p:font typeface="Merriweather" panose="00000500000000000000" pitchFamily="2" charset="0"/>
      <p:regular r:id="rId18"/>
      <p:bold r:id="rId19"/>
      <p:italic r:id="rId20"/>
      <p:boldItalic r:id="rId21"/>
    </p:embeddedFont>
    <p:embeddedFont>
      <p:font typeface="Tomorrow" panose="020B0604020202020204" charset="0"/>
      <p:regular r:id="rId22"/>
    </p:embeddedFont>
    <p:embeddedFont>
      <p:font typeface="Tomorrow Semi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33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6616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624733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Test Automation with Selenium &amp; TestNG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4537472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Why Should We Automate ?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198" y="5209937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How Selenium &amp; TestNG Solve Modern Testing Challenges ?</a:t>
            </a:r>
            <a:endParaRPr lang="en-US" sz="1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8F8029-2E28-8ADF-B21A-8214D1813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8450" y="7706564"/>
            <a:ext cx="1971950" cy="52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011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21638" y="327747"/>
            <a:ext cx="6714411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EDEDE8"/>
                </a:solidFill>
                <a:latin typeface="Merriweather" panose="00000500000000000000" pitchFamily="2" charset="0"/>
                <a:ea typeface="Tomorrow Semi Bold" pitchFamily="34" charset="-122"/>
                <a:cs typeface="Tomorrow Semi Bold" pitchFamily="34" charset="-120"/>
              </a:rPr>
              <a:t>regression.xml</a:t>
            </a:r>
            <a:endParaRPr lang="en-US" sz="4050" dirty="0">
              <a:latin typeface="Merriweather" panose="00000500000000000000" pitchFamily="2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317394"/>
            <a:ext cx="515422" cy="51542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43157" y="1281318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9C9C0"/>
                </a:solidFill>
                <a:latin typeface="Merriweather" panose="00000500000000000000" pitchFamily="2" charset="0"/>
                <a:ea typeface="Tomorrow Semi Bold" pitchFamily="34" charset="-122"/>
                <a:cs typeface="Tomorrow Semi Bold" pitchFamily="34" charset="-120"/>
              </a:rPr>
              <a:t>Configurations</a:t>
            </a:r>
            <a:endParaRPr lang="en-US" sz="2000" dirty="0">
              <a:latin typeface="Merriweather" panose="00000500000000000000" pitchFamily="2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443157" y="1727207"/>
            <a:ext cx="1246560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Merriweather" panose="00000500000000000000" pitchFamily="2" charset="0"/>
                <a:ea typeface="Tomorrow" pitchFamily="34" charset="-122"/>
                <a:cs typeface="Tomorrow" pitchFamily="34" charset="-120"/>
              </a:rPr>
              <a:t>Defines configurations for test suite execution.</a:t>
            </a:r>
            <a:endParaRPr lang="en-US" sz="1600" dirty="0">
              <a:latin typeface="Merriweather" panose="00000500000000000000" pitchFamily="2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638" y="2379218"/>
            <a:ext cx="515422" cy="51542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443157" y="2343142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9C9C0"/>
                </a:solidFill>
                <a:latin typeface="Merriweather" panose="00000500000000000000" pitchFamily="2" charset="0"/>
                <a:ea typeface="Tomorrow Semi Bold" pitchFamily="34" charset="-122"/>
                <a:cs typeface="Tomorrow Semi Bold" pitchFamily="34" charset="-120"/>
              </a:rPr>
              <a:t>Test prioritization</a:t>
            </a:r>
            <a:endParaRPr lang="en-US" sz="2000" dirty="0">
              <a:latin typeface="Merriweather" panose="00000500000000000000" pitchFamily="2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443157" y="2789031"/>
            <a:ext cx="1246560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Merriweather" panose="00000500000000000000" pitchFamily="2" charset="0"/>
                <a:ea typeface="Tomorrow" pitchFamily="34" charset="-122"/>
                <a:cs typeface="Tomorrow" pitchFamily="34" charset="-120"/>
              </a:rPr>
              <a:t>Includes test prioritization.</a:t>
            </a:r>
            <a:endParaRPr lang="en-US" sz="1600" dirty="0">
              <a:latin typeface="Merriweather" panose="00000500000000000000" pitchFamily="2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638" y="3385633"/>
            <a:ext cx="515422" cy="51542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443157" y="3349557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9C9C0"/>
                </a:solidFill>
                <a:latin typeface="Merriweather" panose="00000500000000000000" pitchFamily="2" charset="0"/>
                <a:ea typeface="Tomorrow Semi Bold" pitchFamily="34" charset="-122"/>
                <a:cs typeface="Tomorrow Semi Bold" pitchFamily="34" charset="-120"/>
              </a:rPr>
              <a:t>Grouping</a:t>
            </a:r>
            <a:endParaRPr lang="en-US" sz="2000" dirty="0">
              <a:latin typeface="Merriweather" panose="00000500000000000000" pitchFamily="2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443157" y="3795446"/>
            <a:ext cx="1246560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Merriweather" panose="00000500000000000000" pitchFamily="2" charset="0"/>
                <a:ea typeface="Tomorrow" pitchFamily="34" charset="-122"/>
                <a:cs typeface="Tomorrow" pitchFamily="34" charset="-120"/>
              </a:rPr>
              <a:t>Organizes test grouping.</a:t>
            </a:r>
            <a:endParaRPr lang="en-US" sz="1600" dirty="0">
              <a:latin typeface="Merriweather" panose="00000500000000000000" pitchFamily="2" charset="0"/>
            </a:endParaRPr>
          </a:p>
        </p:txBody>
      </p:sp>
      <p:pic>
        <p:nvPicPr>
          <p:cNvPr id="14" name="Picture 1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F14943AD-2322-9BAF-49BB-E884006C56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1419" y="399089"/>
            <a:ext cx="7963442" cy="67195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3AFB14-EDFC-9473-BF23-849A773F4C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58450" y="7795137"/>
            <a:ext cx="1971950" cy="38105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86969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Introduction to Extent Reports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011383" y="3906441"/>
            <a:ext cx="35676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HTML-based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785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Interactive reporting in Selenium. Customizable and visually engaging results.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47717" y="4483775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0051256" y="4269343"/>
            <a:ext cx="33273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Framework Integration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051256" y="4759762"/>
            <a:ext cx="37853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Works with TestNG/JUnit.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743117" y="4483775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26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0ED10C-7B8E-441C-0707-114B1B4C7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8450" y="7706564"/>
            <a:ext cx="1971950" cy="52303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453652"/>
            <a:ext cx="87665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Key Features of Extent Reports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7577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800249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5757743"/>
            <a:ext cx="33808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Interactive Dashboards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6248162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Detailed logs and test statuses.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428667" y="57577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3737" y="5800249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165783" y="5757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Historical Data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165783" y="6248162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Trend analysis over time.</a:t>
            </a: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CCAF2C-D2BB-41FB-24EA-8898CF500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58450" y="7706564"/>
            <a:ext cx="1971950" cy="52303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1055"/>
            <a:ext cx="75872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Visualizing Extent Reports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83462"/>
            <a:ext cx="6351270" cy="39253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1923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Test statuses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682740"/>
            <a:ext cx="63512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Displays pass/fail statuses for each test, making it easy to identify problem areas.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21" y="1983462"/>
            <a:ext cx="6351389" cy="392537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85221" y="6192322"/>
            <a:ext cx="31984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Interactive Navigation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85221" y="6682740"/>
            <a:ext cx="63513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Allows filtering and sorting of test results for efficient analysis.</a:t>
            </a: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EE6996-E196-C76C-1765-CDA0258902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8450" y="7659415"/>
            <a:ext cx="1971950" cy="52303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63798" y="2674144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Conclusion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3815596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Selenium &amp; TestNG: essential tools for modern testing.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3798" y="4488061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Adopt automation for faster, reliable testing.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3798" y="5160526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Thank You! Contact info and links for resources.</a:t>
            </a:r>
            <a:endParaRPr lang="en-US" sz="1900" dirty="0"/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2D955518-E85B-A0EC-491E-23F748506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76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FC7BE6-B80D-2FFA-9965-3BCE26CA2223}"/>
              </a:ext>
            </a:extLst>
          </p:cNvPr>
          <p:cNvSpPr txBox="1"/>
          <p:nvPr/>
        </p:nvSpPr>
        <p:spPr>
          <a:xfrm>
            <a:off x="3252354" y="3299192"/>
            <a:ext cx="81256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>
                <a:solidFill>
                  <a:schemeClr val="bg1"/>
                </a:solidFill>
              </a:rPr>
              <a:t>Thanks👉🏻👈🏻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01B13D-2CF7-E1C5-91D8-994F935A4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8450" y="7706564"/>
            <a:ext cx="1971950" cy="52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311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039416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What is Automation Testing?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3798" y="3229808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665923" y="3229808"/>
            <a:ext cx="278272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Definition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665923" y="3763328"/>
            <a:ext cx="2782729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 of software tools to automatically execute test cases, compare results, and report defects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468" y="3229808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497592" y="3229808"/>
            <a:ext cx="278272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Benefits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5497592" y="3763328"/>
            <a:ext cx="2782729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Regression test ,Speed, accuracy, and  saving time &amp; cost.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3798" y="6261854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665923" y="626185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Statistics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665923" y="6795373"/>
            <a:ext cx="6614279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Automation adopted by 88% of agile teams in 2023.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976874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279803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Why Selenium?</a:t>
            </a:r>
            <a:endParaRPr lang="en-US" sz="4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2464356"/>
            <a:ext cx="616982" cy="61698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27597" y="259717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Open-source</a:t>
            </a:r>
            <a:endParaRPr lang="en-US" sz="24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98" y="3864888"/>
            <a:ext cx="616982" cy="61698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727597" y="392815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Cross-browser</a:t>
            </a:r>
            <a:endParaRPr lang="en-US" sz="24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798" y="5265420"/>
            <a:ext cx="616982" cy="616982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727597" y="5381149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WebDriver API</a:t>
            </a:r>
            <a:endParaRPr lang="en-US" sz="2400" dirty="0"/>
          </a:p>
        </p:txBody>
      </p:sp>
      <p:sp>
        <p:nvSpPr>
          <p:cNvPr id="10" name="Text 4"/>
          <p:cNvSpPr/>
          <p:nvPr/>
        </p:nvSpPr>
        <p:spPr>
          <a:xfrm>
            <a:off x="863798" y="6160056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Free, widely adopted (35% of companies). Supports cross-browser and platform testing.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282971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79" y="2745224"/>
            <a:ext cx="4869299" cy="27390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275755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Why TestNG?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198" y="2417207"/>
            <a:ext cx="3584853" cy="2837259"/>
          </a:xfrm>
          <a:prstGeom prst="roundRect">
            <a:avLst>
              <a:gd name="adj" fmla="val 3654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612255" y="2679263"/>
            <a:ext cx="3060740" cy="23131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TestNG is designed to cover all categories of tests: unit, functional, end-to-end and integration</a:t>
            </a:r>
            <a:endParaRPr lang="en-US" sz="2400" dirty="0"/>
          </a:p>
        </p:txBody>
      </p:sp>
      <p:sp>
        <p:nvSpPr>
          <p:cNvPr id="6" name="Shape 3"/>
          <p:cNvSpPr/>
          <p:nvPr/>
        </p:nvSpPr>
        <p:spPr>
          <a:xfrm>
            <a:off x="10181868" y="2417207"/>
            <a:ext cx="3584853" cy="2837259"/>
          </a:xfrm>
          <a:prstGeom prst="roundRect">
            <a:avLst>
              <a:gd name="adj" fmla="val 3654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443924" y="2622221"/>
            <a:ext cx="3060740" cy="2226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TestNG is a testing framework that executes test cases and manages their execution lifecycle..</a:t>
            </a:r>
            <a:endParaRPr lang="en-US" sz="2400" dirty="0"/>
          </a:p>
        </p:txBody>
      </p:sp>
      <p:sp>
        <p:nvSpPr>
          <p:cNvPr id="9" name="Shape 6"/>
          <p:cNvSpPr/>
          <p:nvPr/>
        </p:nvSpPr>
        <p:spPr>
          <a:xfrm>
            <a:off x="6350198" y="5501283"/>
            <a:ext cx="7416403" cy="1452443"/>
          </a:xfrm>
          <a:prstGeom prst="roundRect">
            <a:avLst>
              <a:gd name="adj" fmla="val 7138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6612255" y="5763339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Integration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6612255" y="6296858"/>
            <a:ext cx="689229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Seamlessly integrates with Selenium.</a:t>
            </a:r>
            <a:endParaRPr lang="en-US" sz="19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E1B62E-F437-0F5A-3792-AAE813599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8450" y="7706564"/>
            <a:ext cx="1971950" cy="52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52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19C09768-1742-8B60-0E06-514AB974B592}"/>
              </a:ext>
            </a:extLst>
          </p:cNvPr>
          <p:cNvSpPr/>
          <p:nvPr/>
        </p:nvSpPr>
        <p:spPr>
          <a:xfrm>
            <a:off x="256607" y="178772"/>
            <a:ext cx="7230872" cy="8411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>
              <a:spcBef>
                <a:spcPts val="0"/>
              </a:spcBef>
              <a:spcAft>
                <a:spcPts val="500"/>
              </a:spcAft>
            </a:pPr>
            <a:r>
              <a:rPr lang="en-US" sz="1600" u="sng" kern="100" dirty="0">
                <a:solidFill>
                  <a:schemeClr val="bg1"/>
                </a:solidFill>
                <a:effectLst/>
                <a:latin typeface="Merriweather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Test Cases : </a:t>
            </a:r>
            <a:endParaRPr lang="en-US" sz="1600" kern="100" dirty="0">
              <a:solidFill>
                <a:schemeClr val="bg1"/>
              </a:solidFill>
              <a:effectLst/>
              <a:latin typeface="Merriweather" panose="000005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685800" marR="0">
              <a:spcBef>
                <a:spcPts val="0"/>
              </a:spcBef>
              <a:spcAft>
                <a:spcPts val="500"/>
              </a:spcAft>
            </a:pPr>
            <a:r>
              <a:rPr lang="en-US" sz="1600" b="1" kern="100" dirty="0">
                <a:solidFill>
                  <a:srgbClr val="FF0000"/>
                </a:solidFill>
                <a:latin typeface="Merriweather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Register Page</a:t>
            </a:r>
            <a:endParaRPr lang="en-US" sz="1600" b="1" kern="100" dirty="0">
              <a:solidFill>
                <a:srgbClr val="FF0000"/>
              </a:solidFill>
              <a:effectLst/>
              <a:latin typeface="Merriweather" panose="000005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71550" marR="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bg1"/>
                </a:solidFill>
                <a:effectLst/>
                <a:latin typeface="Merriweather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User</a:t>
            </a:r>
            <a:r>
              <a:rPr lang="ar-EG" sz="1600" kern="100" dirty="0">
                <a:solidFill>
                  <a:schemeClr val="bg1"/>
                </a:solidFill>
                <a:effectLst/>
                <a:latin typeface="Merriweather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Merriweather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Can</a:t>
            </a:r>
            <a:r>
              <a:rPr lang="ar-EG" sz="1600" kern="100" dirty="0">
                <a:solidFill>
                  <a:schemeClr val="bg1"/>
                </a:solidFill>
                <a:effectLst/>
                <a:latin typeface="Merriweather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Merriweather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Register</a:t>
            </a:r>
            <a:r>
              <a:rPr lang="ar-EG" sz="1600" kern="100" dirty="0">
                <a:solidFill>
                  <a:schemeClr val="bg1"/>
                </a:solidFill>
                <a:effectLst/>
                <a:latin typeface="Merriweather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Merriweather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Successfully</a:t>
            </a:r>
            <a:endParaRPr lang="ar-EG" sz="1600" kern="100" dirty="0">
              <a:solidFill>
                <a:schemeClr val="bg1"/>
              </a:solidFill>
              <a:effectLst/>
              <a:latin typeface="Merriweather" panose="000005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71550" marR="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bg1"/>
                </a:solidFill>
                <a:effectLst/>
                <a:latin typeface="Merriweather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User</a:t>
            </a:r>
            <a:r>
              <a:rPr lang="ar-EG" sz="1600" kern="100" dirty="0">
                <a:solidFill>
                  <a:schemeClr val="bg1"/>
                </a:solidFill>
                <a:effectLst/>
                <a:latin typeface="Merriweather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Merriweather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Can</a:t>
            </a:r>
            <a:r>
              <a:rPr lang="ar-EG" sz="1600" kern="100" dirty="0">
                <a:solidFill>
                  <a:schemeClr val="bg1"/>
                </a:solidFill>
                <a:effectLst/>
                <a:latin typeface="Merriweather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Merriweather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not</a:t>
            </a:r>
            <a:r>
              <a:rPr lang="ar-EG" sz="1600" kern="100" dirty="0">
                <a:solidFill>
                  <a:schemeClr val="bg1"/>
                </a:solidFill>
                <a:effectLst/>
                <a:latin typeface="Merriweather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Merriweather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Register</a:t>
            </a:r>
            <a:r>
              <a:rPr lang="ar-EG" sz="1600" kern="100" dirty="0">
                <a:solidFill>
                  <a:schemeClr val="bg1"/>
                </a:solidFill>
                <a:effectLst/>
                <a:latin typeface="Merriweather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Merriweather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Successfully</a:t>
            </a:r>
          </a:p>
          <a:p>
            <a:pPr marL="685800" marR="0">
              <a:spcBef>
                <a:spcPts val="0"/>
              </a:spcBef>
              <a:spcAft>
                <a:spcPts val="500"/>
              </a:spcAft>
            </a:pPr>
            <a:r>
              <a:rPr lang="en-US" sz="1600" b="1" kern="100" dirty="0">
                <a:solidFill>
                  <a:srgbClr val="FF0000"/>
                </a:solidFill>
                <a:latin typeface="Merriweather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Login Page</a:t>
            </a:r>
          </a:p>
          <a:p>
            <a:pPr marL="971550" marR="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600" b="1" kern="100" dirty="0">
                <a:solidFill>
                  <a:schemeClr val="bg1"/>
                </a:solidFill>
                <a:latin typeface="Merriweather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Login With Valid Credential </a:t>
            </a:r>
          </a:p>
          <a:p>
            <a:pPr marL="971550" marR="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600" b="1" kern="100" dirty="0">
                <a:solidFill>
                  <a:schemeClr val="bg1"/>
                </a:solidFill>
                <a:latin typeface="Merriweather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Login With Invalid Credential</a:t>
            </a:r>
          </a:p>
          <a:p>
            <a:pPr marL="685800" marR="0">
              <a:spcBef>
                <a:spcPts val="0"/>
              </a:spcBef>
              <a:spcAft>
                <a:spcPts val="500"/>
              </a:spcAft>
            </a:pPr>
            <a:r>
              <a:rPr lang="en-US" sz="1600" kern="100" dirty="0">
                <a:solidFill>
                  <a:srgbClr val="FF0000"/>
                </a:solidFill>
                <a:latin typeface="Merriweather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Password</a:t>
            </a:r>
          </a:p>
          <a:p>
            <a:pPr marL="971550" marR="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bg1"/>
                </a:solidFill>
                <a:effectLst/>
                <a:latin typeface="Merriweather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Forgotten Password With Invalid Email</a:t>
            </a:r>
          </a:p>
          <a:p>
            <a:pPr marL="971550" marR="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bg1"/>
                </a:solidFill>
                <a:effectLst/>
                <a:latin typeface="Merriweather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Forgotten Password With Valid Email</a:t>
            </a:r>
          </a:p>
          <a:p>
            <a:pPr marL="685800" marR="0">
              <a:spcBef>
                <a:spcPts val="0"/>
              </a:spcBef>
              <a:spcAft>
                <a:spcPts val="500"/>
              </a:spcAft>
            </a:pPr>
            <a:r>
              <a:rPr lang="en-US" sz="1600" b="1" kern="100" dirty="0">
                <a:solidFill>
                  <a:srgbClr val="FF0000"/>
                </a:solidFill>
                <a:latin typeface="Merriweather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Home Page</a:t>
            </a:r>
          </a:p>
          <a:p>
            <a:pPr marL="971550" marR="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bg1"/>
                </a:solidFill>
                <a:latin typeface="Merriweather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Hover over main categories and Subcategories Randomly </a:t>
            </a:r>
          </a:p>
          <a:p>
            <a:pPr marL="971550" marR="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bg1"/>
                </a:solidFill>
                <a:latin typeface="Merriweather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Hover over Main Categories  </a:t>
            </a:r>
          </a:p>
          <a:p>
            <a:pPr marL="971550" marR="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bg1"/>
                </a:solidFill>
                <a:latin typeface="Merriweather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Hover over subcategories </a:t>
            </a:r>
          </a:p>
          <a:p>
            <a:pPr marL="971550" marR="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bg1"/>
                </a:solidFill>
                <a:latin typeface="Merriweather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Select Main Categories and Subcategories </a:t>
            </a:r>
          </a:p>
          <a:p>
            <a:pPr marL="971550" marR="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bg1"/>
                </a:solidFill>
                <a:latin typeface="Merriweather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select main category</a:t>
            </a:r>
          </a:p>
          <a:p>
            <a:pPr marL="971550" marR="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bg1"/>
                </a:solidFill>
                <a:latin typeface="Merriweather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select Subcategory</a:t>
            </a:r>
            <a:r>
              <a:rPr lang="en-US" sz="1600" b="1" kern="100" dirty="0">
                <a:solidFill>
                  <a:schemeClr val="bg1"/>
                </a:solidFill>
                <a:latin typeface="Merriweather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9715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bg1"/>
                </a:solidFill>
                <a:latin typeface="Merriweather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Validate home page links</a:t>
            </a:r>
          </a:p>
          <a:p>
            <a:pPr marL="971550" marR="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bg1"/>
                </a:solidFill>
                <a:effectLst/>
                <a:latin typeface="Merriweather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Logged Users Could Select Different categories</a:t>
            </a:r>
          </a:p>
          <a:p>
            <a:pPr marL="971550" marR="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bg1"/>
                </a:solidFill>
                <a:effectLst/>
                <a:latin typeface="Merriweather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Logged Users Could Search For Any Product</a:t>
            </a:r>
          </a:p>
          <a:p>
            <a:pPr marL="685800" marR="0">
              <a:spcBef>
                <a:spcPts val="0"/>
              </a:spcBef>
              <a:spcAft>
                <a:spcPts val="500"/>
              </a:spcAft>
            </a:pPr>
            <a:r>
              <a:rPr lang="en-US" sz="1600" kern="100" dirty="0">
                <a:solidFill>
                  <a:srgbClr val="FF0000"/>
                </a:solidFill>
                <a:effectLst/>
                <a:latin typeface="Merriweather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Currencies</a:t>
            </a:r>
          </a:p>
          <a:p>
            <a:pPr marL="971550" marR="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bg1"/>
                </a:solidFill>
                <a:effectLst/>
                <a:latin typeface="Merriweather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Switch From Euro To Pound</a:t>
            </a:r>
          </a:p>
          <a:p>
            <a:pPr marL="971550" marR="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bg1"/>
                </a:solidFill>
                <a:effectLst/>
                <a:latin typeface="Merriweather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Switch From Euro To USD </a:t>
            </a:r>
          </a:p>
          <a:p>
            <a:pPr marL="971550" marR="0" indent="-28575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bg1"/>
                </a:solidFill>
                <a:effectLst/>
                <a:latin typeface="Merriweather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Switch From USD To Euro</a:t>
            </a: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E070970F-9E33-43FA-057A-78DFA4EAA1ED}"/>
              </a:ext>
            </a:extLst>
          </p:cNvPr>
          <p:cNvSpPr/>
          <p:nvPr/>
        </p:nvSpPr>
        <p:spPr>
          <a:xfrm>
            <a:off x="6995337" y="178773"/>
            <a:ext cx="7230872" cy="6997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marR="0">
              <a:lnSpc>
                <a:spcPct val="107000"/>
              </a:lnSpc>
              <a:spcBef>
                <a:spcPts val="0"/>
              </a:spcBef>
              <a:spcAft>
                <a:spcPts val="500"/>
              </a:spcAft>
            </a:pPr>
            <a:endParaRPr lang="en-US" sz="1600" b="1" kern="100" dirty="0">
              <a:solidFill>
                <a:srgbClr val="FF0000"/>
              </a:solidFill>
              <a:latin typeface="Merriweather" panose="000005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685800" marR="0">
              <a:lnSpc>
                <a:spcPct val="107000"/>
              </a:lnSpc>
              <a:spcBef>
                <a:spcPts val="0"/>
              </a:spcBef>
              <a:spcAft>
                <a:spcPts val="500"/>
              </a:spcAft>
            </a:pPr>
            <a:r>
              <a:rPr lang="en-US" sz="1600" b="1" kern="100" dirty="0">
                <a:solidFill>
                  <a:srgbClr val="FF0000"/>
                </a:solidFill>
                <a:latin typeface="Merriweather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Wishlist Page</a:t>
            </a:r>
          </a:p>
          <a:p>
            <a:pPr marL="971550" indent="-285750">
              <a:lnSpc>
                <a:spcPct val="107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600" b="1" kern="100" dirty="0">
                <a:solidFill>
                  <a:schemeClr val="bg1"/>
                </a:solidFill>
                <a:latin typeface="Merriweather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Add item to Wishlist page.</a:t>
            </a:r>
          </a:p>
          <a:p>
            <a:pPr marL="685800">
              <a:lnSpc>
                <a:spcPct val="107000"/>
              </a:lnSpc>
              <a:spcAft>
                <a:spcPts val="500"/>
              </a:spcAft>
            </a:pPr>
            <a:r>
              <a:rPr lang="en-US" sz="1600" b="1" kern="100" dirty="0">
                <a:solidFill>
                  <a:srgbClr val="FF0000"/>
                </a:solidFill>
                <a:latin typeface="Merriweather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Compare page</a:t>
            </a:r>
          </a:p>
          <a:p>
            <a:pPr marL="971550" indent="-285750">
              <a:lnSpc>
                <a:spcPct val="107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600" b="1" kern="100" dirty="0">
                <a:solidFill>
                  <a:schemeClr val="bg1"/>
                </a:solidFill>
                <a:latin typeface="Merriweather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Add two items to Compare list &amp; compare between them.</a:t>
            </a:r>
          </a:p>
          <a:p>
            <a:pPr marL="971550" indent="-285750">
              <a:lnSpc>
                <a:spcPct val="107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600" b="1" kern="100" dirty="0">
                <a:solidFill>
                  <a:schemeClr val="bg1"/>
                </a:solidFill>
                <a:latin typeface="Merriweather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Delivery Address page</a:t>
            </a:r>
          </a:p>
          <a:p>
            <a:pPr marL="685800" marR="0">
              <a:lnSpc>
                <a:spcPct val="107000"/>
              </a:lnSpc>
              <a:spcBef>
                <a:spcPts val="0"/>
              </a:spcBef>
              <a:spcAft>
                <a:spcPts val="500"/>
              </a:spcAft>
            </a:pPr>
            <a:r>
              <a:rPr lang="en-US" sz="1600" b="1" kern="100" dirty="0">
                <a:solidFill>
                  <a:srgbClr val="FF0000"/>
                </a:solidFill>
                <a:latin typeface="Merriweather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Cart Page</a:t>
            </a:r>
          </a:p>
          <a:p>
            <a:pPr marL="971550" marR="0" indent="-285750">
              <a:lnSpc>
                <a:spcPct val="107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bg1"/>
                </a:solidFill>
                <a:effectLst/>
                <a:latin typeface="Merriweather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Empty Cart </a:t>
            </a:r>
          </a:p>
          <a:p>
            <a:pPr marL="971550" marR="0" indent="-285750">
              <a:lnSpc>
                <a:spcPct val="107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bg1"/>
                </a:solidFill>
                <a:effectLst/>
                <a:latin typeface="Merriweather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Add Item To Cart </a:t>
            </a:r>
          </a:p>
          <a:p>
            <a:pPr marL="971550" marR="0" indent="-285750">
              <a:lnSpc>
                <a:spcPct val="107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bg1"/>
                </a:solidFill>
                <a:effectLst/>
                <a:latin typeface="Merriweather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View the cart after adding an item  Remove item from the cart </a:t>
            </a:r>
          </a:p>
          <a:p>
            <a:pPr marL="971550" marR="0" indent="-285750">
              <a:lnSpc>
                <a:spcPct val="107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bg1"/>
                </a:solidFill>
                <a:effectLst/>
                <a:latin typeface="Merriweather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Checkout for item in the cart</a:t>
            </a:r>
          </a:p>
          <a:p>
            <a:pPr marL="971550" indent="-285750">
              <a:lnSpc>
                <a:spcPct val="107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bg1"/>
                </a:solidFill>
                <a:effectLst/>
                <a:latin typeface="Merriweather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Clear Cart</a:t>
            </a:r>
          </a:p>
          <a:p>
            <a:pPr marL="685800">
              <a:lnSpc>
                <a:spcPct val="107000"/>
              </a:lnSpc>
              <a:spcAft>
                <a:spcPts val="500"/>
              </a:spcAft>
            </a:pPr>
            <a:r>
              <a:rPr lang="en-US" sz="1600" b="1" kern="100" dirty="0">
                <a:solidFill>
                  <a:srgbClr val="FF0000"/>
                </a:solidFill>
                <a:latin typeface="Merriweather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Newsletter page </a:t>
            </a:r>
          </a:p>
          <a:p>
            <a:pPr marL="977900" indent="-285750">
              <a:lnSpc>
                <a:spcPct val="107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600" b="1" kern="100" dirty="0">
                <a:solidFill>
                  <a:schemeClr val="bg1"/>
                </a:solidFill>
                <a:latin typeface="Merriweather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Subscribe in Newsletter.</a:t>
            </a:r>
          </a:p>
          <a:p>
            <a:pPr marL="685800">
              <a:lnSpc>
                <a:spcPct val="107000"/>
              </a:lnSpc>
              <a:spcAft>
                <a:spcPts val="500"/>
              </a:spcAft>
            </a:pPr>
            <a:r>
              <a:rPr lang="en-US" sz="1600" b="1" kern="100" dirty="0">
                <a:solidFill>
                  <a:srgbClr val="FF0000"/>
                </a:solidFill>
                <a:latin typeface="Merriweather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Address page</a:t>
            </a:r>
          </a:p>
          <a:p>
            <a:pPr marL="914400" marR="0" lvl="0" indent="-222250" rtl="0">
              <a:lnSpc>
                <a:spcPct val="107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600" b="1" kern="100" dirty="0">
                <a:solidFill>
                  <a:schemeClr val="bg1"/>
                </a:solidFill>
                <a:latin typeface="Merriweather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Try to delete default address.</a:t>
            </a:r>
          </a:p>
          <a:p>
            <a:pPr marL="914400" marR="0" lvl="0" indent="-222250">
              <a:lnSpc>
                <a:spcPct val="107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600" b="1" kern="100" dirty="0">
                <a:solidFill>
                  <a:schemeClr val="bg1"/>
                </a:solidFill>
                <a:latin typeface="Merriweather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Add new Address</a:t>
            </a:r>
          </a:p>
          <a:p>
            <a:pPr marL="685800">
              <a:lnSpc>
                <a:spcPct val="107000"/>
              </a:lnSpc>
              <a:spcAft>
                <a:spcPts val="500"/>
              </a:spcAft>
            </a:pPr>
            <a:r>
              <a:rPr lang="en-US" sz="1600" b="1" kern="100" dirty="0">
                <a:solidFill>
                  <a:srgbClr val="FF0000"/>
                </a:solidFill>
                <a:latin typeface="Merriweather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Complete Order.</a:t>
            </a:r>
          </a:p>
          <a:p>
            <a:pPr marL="977900" indent="-285750">
              <a:lnSpc>
                <a:spcPct val="107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600" b="1" kern="100" dirty="0">
                <a:solidFill>
                  <a:schemeClr val="bg1"/>
                </a:solidFill>
                <a:latin typeface="Merriweather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Add item to Cart.</a:t>
            </a:r>
          </a:p>
          <a:p>
            <a:pPr marL="977900" indent="-285750">
              <a:lnSpc>
                <a:spcPct val="107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600" b="1" kern="100" dirty="0">
                <a:solidFill>
                  <a:schemeClr val="bg1"/>
                </a:solidFill>
                <a:latin typeface="Merriweather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Complete order.</a:t>
            </a:r>
          </a:p>
          <a:p>
            <a:pPr marL="685800" marR="0">
              <a:lnSpc>
                <a:spcPct val="107000"/>
              </a:lnSpc>
              <a:spcBef>
                <a:spcPts val="0"/>
              </a:spcBef>
              <a:spcAft>
                <a:spcPts val="500"/>
              </a:spcAft>
            </a:pPr>
            <a:r>
              <a:rPr lang="en-US" sz="1600" b="1" kern="100" dirty="0">
                <a:solidFill>
                  <a:srgbClr val="FF0000"/>
                </a:solidFill>
                <a:latin typeface="Merriweather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Returns Page </a:t>
            </a:r>
          </a:p>
          <a:p>
            <a:pPr marL="971550" marR="0" indent="-285750">
              <a:lnSpc>
                <a:spcPct val="107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bg1"/>
                </a:solidFill>
                <a:effectLst/>
                <a:latin typeface="Merriweather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Logged User Can Create Return Request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D9F837-379D-BC8D-7E68-B93A6A63D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8450" y="7706564"/>
            <a:ext cx="1971950" cy="52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732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74855" y="2287905"/>
            <a:ext cx="55871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Demo: Code in Action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1274855" y="4201239"/>
            <a:ext cx="55871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u="sng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Sample Selenium TestNG Java test.</a:t>
            </a:r>
            <a:endParaRPr lang="en-US" sz="1900" u="sng" dirty="0"/>
          </a:p>
        </p:txBody>
      </p:sp>
      <p:sp>
        <p:nvSpPr>
          <p:cNvPr id="5" name="Text 2"/>
          <p:cNvSpPr/>
          <p:nvPr/>
        </p:nvSpPr>
        <p:spPr>
          <a:xfrm>
            <a:off x="1274855" y="4873943"/>
            <a:ext cx="55871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u="sng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Automate login validation on a website.</a:t>
            </a:r>
            <a:endParaRPr lang="en-US" sz="1900" u="sng" dirty="0"/>
          </a:p>
        </p:txBody>
      </p:sp>
      <p:sp>
        <p:nvSpPr>
          <p:cNvPr id="6" name="Text 3"/>
          <p:cNvSpPr/>
          <p:nvPr/>
        </p:nvSpPr>
        <p:spPr>
          <a:xfrm>
            <a:off x="1274855" y="5546646"/>
            <a:ext cx="55871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u="sng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Annotations, assertions, WebDriver utilities.</a:t>
            </a:r>
            <a:endParaRPr lang="en-US" sz="1900" u="sng" dirty="0"/>
          </a:p>
        </p:txBody>
      </p:sp>
    </p:spTree>
    <p:extLst>
      <p:ext uri="{BB962C8B-B14F-4D97-AF65-F5344CB8AC3E}">
        <p14:creationId xmlns:p14="http://schemas.microsoft.com/office/powerpoint/2010/main" val="2116116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905" y="119301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Merriweather" panose="00000500000000000000" pitchFamily="2" charset="0"/>
                <a:ea typeface="Tomorrow Semi Bold" pitchFamily="34" charset="-122"/>
                <a:cs typeface="Tomorrow Semi Bold" pitchFamily="34" charset="-120"/>
              </a:rPr>
              <a:t>What is TestBase?</a:t>
            </a:r>
            <a:endParaRPr lang="en-US" sz="4450" dirty="0">
              <a:latin typeface="Merriweather" panose="00000500000000000000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71500" y="2053482"/>
            <a:ext cx="13525500" cy="3471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C9C9C0"/>
                </a:solidFill>
                <a:latin typeface="Merriweather" panose="00000500000000000000" pitchFamily="2" charset="0"/>
                <a:ea typeface="Tomorrow" pitchFamily="34" charset="-122"/>
                <a:cs typeface="Tomorrow" pitchFamily="34" charset="-120"/>
              </a:rPr>
              <a:t>It is a simple approach to set up common initialization and cleanup in your tests.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C9C9C0"/>
                </a:solidFill>
                <a:latin typeface="Merriweather" panose="00000500000000000000" pitchFamily="2" charset="0"/>
                <a:ea typeface="Tomorrow" pitchFamily="34" charset="-122"/>
                <a:cs typeface="Tomorrow" pitchFamily="34" charset="-120"/>
              </a:rPr>
              <a:t> We commonly categorize it as a Testing pattern.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C9C9C0"/>
                </a:solidFill>
                <a:latin typeface="Merriweather" panose="00000500000000000000" pitchFamily="2" charset="0"/>
                <a:ea typeface="Tomorrow" pitchFamily="34" charset="-122"/>
                <a:cs typeface="Tomorrow" pitchFamily="34" charset="-120"/>
              </a:rPr>
              <a:t>The problem we are trying to solve here is the reuse of common behaviors. across test classes avoiding coding duplication and centralizing these actions at one point.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C9C9C0"/>
                </a:solidFill>
                <a:latin typeface="Merriweather" panose="00000500000000000000" pitchFamily="2" charset="0"/>
                <a:ea typeface="Tomorrow" pitchFamily="34" charset="-122"/>
                <a:cs typeface="Tomorrow" pitchFamily="34" charset="-120"/>
              </a:rPr>
              <a:t>The application of a Base test class, in OO programming languages, is applied by the </a:t>
            </a:r>
            <a:r>
              <a:rPr lang="en-US" sz="2800" b="1" dirty="0">
                <a:solidFill>
                  <a:srgbClr val="C9C9C0"/>
                </a:solidFill>
                <a:latin typeface="Merriweather" panose="00000500000000000000" pitchFamily="2" charset="0"/>
              </a:rPr>
              <a:t>use of </a:t>
            </a:r>
            <a:r>
              <a:rPr lang="en-US" sz="2800" b="1" dirty="0">
                <a:solidFill>
                  <a:srgbClr val="C9C9C0"/>
                </a:solidFill>
                <a:latin typeface="Merriweather" panose="00000500000000000000" pitchFamily="2" charset="0"/>
                <a:ea typeface="Tomorrow" pitchFamily="34" charset="-122"/>
                <a:cs typeface="Tomorrow" pitchFamily="34" charset="-120"/>
              </a:rPr>
              <a:t>inheritance.</a:t>
            </a:r>
            <a:endParaRPr lang="en-US" sz="2800" b="1" dirty="0">
              <a:latin typeface="Merriweather" panose="000005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49A00B-2DF1-AE90-60FA-5DD9332E0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8450" y="7706564"/>
            <a:ext cx="1971950" cy="52303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7123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Merriweather" panose="00000500000000000000" pitchFamily="2" charset="0"/>
                <a:ea typeface="Tomorrow Semi Bold" pitchFamily="34" charset="-122"/>
                <a:cs typeface="Tomorrow Semi Bold" pitchFamily="34" charset="-120"/>
              </a:rPr>
              <a:t>Centralized Setup</a:t>
            </a:r>
            <a:endParaRPr lang="en-US" sz="4450" dirty="0">
              <a:latin typeface="Merriweather" panose="00000500000000000000" pitchFamily="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3028950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C3C3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0604" y="32557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Merriweather" panose="00000500000000000000" pitchFamily="2" charset="0"/>
                <a:ea typeface="Tomorrow Semi Bold" pitchFamily="34" charset="-122"/>
                <a:cs typeface="Tomorrow Semi Bold" pitchFamily="34" charset="-120"/>
              </a:rPr>
              <a:t>Definition</a:t>
            </a:r>
            <a:endParaRPr lang="en-US" sz="2200" dirty="0">
              <a:latin typeface="Merriweather" panose="00000500000000000000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0604" y="3746183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Merriweather" panose="00000500000000000000" pitchFamily="2" charset="0"/>
                <a:ea typeface="Tomorrow" pitchFamily="34" charset="-122"/>
                <a:cs typeface="Tomorrow" pitchFamily="34" charset="-120"/>
              </a:rPr>
              <a:t>A single source for test configuration, adhering to the DRY (Don't Repeat Yourself) principle.</a:t>
            </a:r>
            <a:endParaRPr lang="en-US" sz="1750" dirty="0">
              <a:latin typeface="Merriweather" panose="00000500000000000000" pitchFamily="2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685467" y="3028950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C3C3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912281" y="32557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Merriweather" panose="00000500000000000000" pitchFamily="2" charset="0"/>
                <a:ea typeface="Tomorrow Semi Bold" pitchFamily="34" charset="-122"/>
                <a:cs typeface="Tomorrow Semi Bold" pitchFamily="34" charset="-120"/>
              </a:rPr>
              <a:t>Benefits</a:t>
            </a:r>
            <a:endParaRPr lang="en-US" sz="2200" dirty="0">
              <a:latin typeface="Merriweather" panose="00000500000000000000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912281" y="3746183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Merriweather" panose="00000500000000000000" pitchFamily="2" charset="0"/>
                <a:ea typeface="Tomorrow" pitchFamily="34" charset="-122"/>
                <a:cs typeface="Tomorrow" pitchFamily="34" charset="-120"/>
              </a:rPr>
              <a:t>Improved Reusability</a:t>
            </a:r>
            <a:endParaRPr lang="en-US" sz="1750" dirty="0">
              <a:latin typeface="Merriweather" panose="00000500000000000000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912281" y="4188381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Merriweather" panose="00000500000000000000" pitchFamily="2" charset="0"/>
                <a:ea typeface="Tomorrow" pitchFamily="34" charset="-122"/>
                <a:cs typeface="Tomorrow" pitchFamily="34" charset="-120"/>
              </a:rPr>
              <a:t>Better Maintainability</a:t>
            </a:r>
            <a:endParaRPr lang="en-US" sz="1750" dirty="0">
              <a:latin typeface="Merriweather" panose="00000500000000000000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912281" y="4630579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Merriweather" panose="00000500000000000000" pitchFamily="2" charset="0"/>
                <a:ea typeface="Tomorrow" pitchFamily="34" charset="-122"/>
                <a:cs typeface="Tomorrow" pitchFamily="34" charset="-120"/>
              </a:rPr>
              <a:t>Greater Consistency</a:t>
            </a:r>
            <a:endParaRPr lang="en-US" sz="1750" dirty="0">
              <a:latin typeface="Merriweather" panose="00000500000000000000" pitchFamily="2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93790" y="5651421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C3C3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1020604" y="58782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Merriweather" panose="00000500000000000000" pitchFamily="2" charset="0"/>
                <a:ea typeface="Tomorrow Semi Bold" pitchFamily="34" charset="-122"/>
                <a:cs typeface="Tomorrow Semi Bold" pitchFamily="34" charset="-120"/>
              </a:rPr>
              <a:t>Example</a:t>
            </a:r>
            <a:endParaRPr lang="en-US" sz="2200" dirty="0">
              <a:latin typeface="Merriweather" panose="00000500000000000000" pitchFamily="2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20604" y="636865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Merriweather" panose="00000500000000000000" pitchFamily="2" charset="0"/>
                <a:ea typeface="Tomorrow" pitchFamily="34" charset="-122"/>
                <a:cs typeface="Tomorrow" pitchFamily="34" charset="-120"/>
              </a:rPr>
              <a:t>Shared initialization and cleanup logic.</a:t>
            </a:r>
            <a:endParaRPr lang="en-US" sz="1750" dirty="0">
              <a:latin typeface="Merriweather" panose="00000500000000000000" pitchFamily="2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320224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3200" b="1" dirty="0">
                <a:solidFill>
                  <a:srgbClr val="C9C9C0"/>
                </a:solidFill>
                <a:latin typeface="Merriweather" panose="00000500000000000000" pitchFamily="2" charset="0"/>
                <a:ea typeface="Tomorrow" pitchFamily="34" charset="-122"/>
                <a:cs typeface="Tomorrow" pitchFamily="34" charset="-120"/>
              </a:rPr>
              <a:t>TestBase Code Example</a:t>
            </a:r>
            <a:endParaRPr lang="en-US" sz="3200" b="1" dirty="0">
              <a:latin typeface="Merriweather" panose="00000500000000000000" pitchFamily="2" charset="0"/>
            </a:endParaRPr>
          </a:p>
        </p:txBody>
      </p: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A8B1533-EAC7-B707-D07D-5BA1AC82A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493" y="1026697"/>
            <a:ext cx="11817413" cy="65363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4C2013-F6B5-99F1-E108-1B19C21CF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8450" y="7706564"/>
            <a:ext cx="1971950" cy="52303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598</Words>
  <Application>Microsoft Office PowerPoint</Application>
  <PresentationFormat>Custom</PresentationFormat>
  <Paragraphs>121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Tomorrow</vt:lpstr>
      <vt:lpstr>Merriweather</vt:lpstr>
      <vt:lpstr>Tomorrow Semi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Khaled Yousri</cp:lastModifiedBy>
  <cp:revision>3</cp:revision>
  <dcterms:created xsi:type="dcterms:W3CDTF">2025-04-10T21:46:29Z</dcterms:created>
  <dcterms:modified xsi:type="dcterms:W3CDTF">2025-04-11T08:05:05Z</dcterms:modified>
</cp:coreProperties>
</file>